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50"/>
  </p:notesMasterIdLst>
  <p:sldIdLst>
    <p:sldId id="256" r:id="rId4"/>
    <p:sldId id="257" r:id="rId5"/>
    <p:sldId id="287" r:id="rId6"/>
    <p:sldId id="319" r:id="rId7"/>
    <p:sldId id="280" r:id="rId8"/>
    <p:sldId id="262" r:id="rId9"/>
    <p:sldId id="263" r:id="rId10"/>
    <p:sldId id="265" r:id="rId11"/>
    <p:sldId id="266" r:id="rId12"/>
    <p:sldId id="267" r:id="rId13"/>
    <p:sldId id="264" r:id="rId14"/>
    <p:sldId id="320" r:id="rId15"/>
    <p:sldId id="258" r:id="rId16"/>
    <p:sldId id="259" r:id="rId17"/>
    <p:sldId id="269" r:id="rId18"/>
    <p:sldId id="288" r:id="rId19"/>
    <p:sldId id="315" r:id="rId20"/>
    <p:sldId id="284" r:id="rId21"/>
    <p:sldId id="306" r:id="rId22"/>
    <p:sldId id="308" r:id="rId23"/>
    <p:sldId id="289" r:id="rId24"/>
    <p:sldId id="309" r:id="rId25"/>
    <p:sldId id="310" r:id="rId26"/>
    <p:sldId id="311" r:id="rId27"/>
    <p:sldId id="312" r:id="rId28"/>
    <p:sldId id="317" r:id="rId29"/>
    <p:sldId id="316" r:id="rId30"/>
    <p:sldId id="290" r:id="rId31"/>
    <p:sldId id="314" r:id="rId32"/>
    <p:sldId id="305" r:id="rId33"/>
    <p:sldId id="321" r:id="rId34"/>
    <p:sldId id="318" r:id="rId35"/>
    <p:sldId id="278" r:id="rId36"/>
    <p:sldId id="279" r:id="rId37"/>
    <p:sldId id="281" r:id="rId38"/>
    <p:sldId id="260" r:id="rId39"/>
    <p:sldId id="261" r:id="rId40"/>
    <p:sldId id="268" r:id="rId41"/>
    <p:sldId id="270" r:id="rId42"/>
    <p:sldId id="271" r:id="rId43"/>
    <p:sldId id="272" r:id="rId44"/>
    <p:sldId id="273" r:id="rId45"/>
    <p:sldId id="274" r:id="rId46"/>
    <p:sldId id="275" r:id="rId47"/>
    <p:sldId id="276" r:id="rId48"/>
    <p:sldId id="277"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280"/>
            <p14:sldId id="262"/>
            <p14:sldId id="263"/>
            <p14:sldId id="265"/>
            <p14:sldId id="266"/>
            <p14:sldId id="267"/>
            <p14:sldId id="264"/>
            <p14:sldId id="320"/>
            <p14:sldId id="258"/>
            <p14:sldId id="259"/>
            <p14:sldId id="269"/>
            <p14:sldId id="288"/>
            <p14:sldId id="315"/>
            <p14:sldId id="284"/>
            <p14:sldId id="306"/>
            <p14:sldId id="308"/>
            <p14:sldId id="289"/>
            <p14:sldId id="309"/>
            <p14:sldId id="310"/>
            <p14:sldId id="311"/>
            <p14:sldId id="312"/>
            <p14:sldId id="317"/>
            <p14:sldId id="316"/>
            <p14:sldId id="290"/>
            <p14:sldId id="314"/>
            <p14:sldId id="305"/>
            <p14:sldId id="321"/>
            <p14:sldId id="318"/>
          </p14:sldIdLst>
        </p14:section>
        <p14:section name="Extra Slides" id="{9DA68797-2EC0-4E32-B1ED-A8CCA4F905BF}">
          <p14:sldIdLst>
            <p14:sldId id="278"/>
            <p14:sldId id="279"/>
            <p14:sldId id="281"/>
            <p14:sldId id="260"/>
            <p14:sldId id="261"/>
            <p14:sldId id="268"/>
            <p14:sldId id="270"/>
            <p14:sldId id="271"/>
            <p14:sldId id="272"/>
            <p14:sldId id="273"/>
            <p14:sldId id="274"/>
            <p14:sldId id="275"/>
            <p14:sldId id="276"/>
            <p14:sldId id="277"/>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78" autoAdjust="0"/>
    <p:restoredTop sz="56800" autoAdjust="0"/>
  </p:normalViewPr>
  <p:slideViewPr>
    <p:cSldViewPr snapToGrid="0">
      <p:cViewPr varScale="1">
        <p:scale>
          <a:sx n="18" d="100"/>
          <a:sy n="18" d="100"/>
        </p:scale>
        <p:origin x="1236" y="30"/>
      </p:cViewPr>
      <p:guideLst>
        <p:guide orient="horz" pos="1800"/>
        <p:guide pos="7680"/>
      </p:guideLst>
    </p:cSldViewPr>
  </p:slideViewPr>
  <p:notesTextViewPr>
    <p:cViewPr>
      <p:scale>
        <a:sx n="1" d="1"/>
        <a:sy n="1" d="1"/>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cannot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200" dirty="0"/>
            <a:t>Look for win-win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2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cannot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422400">
            <a:lnSpc>
              <a:spcPct val="90000"/>
            </a:lnSpc>
            <a:spcBef>
              <a:spcPct val="0"/>
            </a:spcBef>
            <a:spcAft>
              <a:spcPct val="35000"/>
            </a:spcAft>
            <a:buNone/>
          </a:pPr>
          <a:r>
            <a:rPr lang="en-US" sz="3200" kern="1200" dirty="0"/>
            <a:t>Look for win-win scenarios</a:t>
          </a:r>
        </a:p>
        <a:p>
          <a:pPr marL="285750" lvl="1" indent="-285750" algn="l" defTabSz="1422400">
            <a:lnSpc>
              <a:spcPct val="90000"/>
            </a:lnSpc>
            <a:spcBef>
              <a:spcPct val="0"/>
            </a:spcBef>
            <a:spcAft>
              <a:spcPct val="15000"/>
            </a:spcAft>
            <a:buChar char="•"/>
          </a:pPr>
          <a:r>
            <a:rPr lang="en-US" sz="32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www.theverge.com/2016/3/23/11290200/tay-ai-chatbot-released-microsoft"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16</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21</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22</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25</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26</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xfrm>
            <a:off x="381000" y="685800"/>
            <a:ext cx="6096000" cy="3429000"/>
          </a:xfrm>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Given that we’re talking about SOFTWARE engineering, it’s particularly useful to consider the closely related ethical problems that arise in civil engineering. Whereas it might be difficult to identify an immediate risk to life from a failure of most software, it is much easier to see how a miscalculation in the design of a building could result in the building to collapse, which would be catastrophic. Professional engineers are required to receive significant training in ethics to ensure that they understand the importance of, above all, ensuring the safety, health and welfare of the public. The building shown on this slide, the Citigroup tower in new york city, provides a particularly interesting case study of ethics in engineering.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Shape 153"/>
          <p:cNvSpPr>
            <a:spLocks noGrp="1" noRot="1" noChangeAspect="1"/>
          </p:cNvSpPr>
          <p:nvPr>
            <p:ph type="sldImg"/>
          </p:nvPr>
        </p:nvSpPr>
        <p:spPr>
          <a:xfrm>
            <a:off x="381000" y="685800"/>
            <a:ext cx="6096000" cy="3429000"/>
          </a:xfrm>
          <a:prstGeom prst="rect">
            <a:avLst/>
          </a:prstGeom>
        </p:spPr>
        <p:txBody>
          <a:bodyPr/>
          <a:lstStyle/>
          <a:p>
            <a:endParaRPr/>
          </a:p>
        </p:txBody>
      </p:sp>
      <p:sp>
        <p:nvSpPr>
          <p:cNvPr id="154" name="Shape 154"/>
          <p:cNvSpPr>
            <a:spLocks noGrp="1"/>
          </p:cNvSpPr>
          <p:nvPr>
            <p:ph type="body" sz="quarter" idx="1"/>
          </p:nvPr>
        </p:nvSpPr>
        <p:spPr>
          <a:prstGeom prst="rect">
            <a:avLst/>
          </a:prstGeom>
        </p:spPr>
        <p:txBody>
          <a:bodyPr/>
          <a:lstStyle/>
          <a:p>
            <a:r>
              <a:rPr dirty="0"/>
              <a:t>Here’s a photo of the bottom of Citigroup Center, which was built 1974. It’s a very interesting building design: a 59 story tower cantilevered over a church - note this unique column architecture supporting the building. The engineer, </a:t>
            </a:r>
            <a:r>
              <a:rPr dirty="0" err="1"/>
              <a:t>LeMessurier</a:t>
            </a:r>
            <a:r>
              <a:rPr dirty="0"/>
              <a:t>, created a design that met building code (which in particular, required the design to be resilient to winds from N/S/E/W), but an analysis by an undergrad’s senior thesis found a diagonal hurricane-force wind would quite likely blow over the building. Usually face-on winds are the worst (for a building with columns on corners), but this building had columns in middle! Would have been OK if bottom joints were welded, but steel contractor wanted to bolt them to save millions of dollars, and was </a:t>
            </a:r>
            <a:r>
              <a:rPr dirty="0" err="1"/>
              <a:t>OKed</a:t>
            </a:r>
            <a:r>
              <a:rPr dirty="0"/>
              <a:t>. Fixed by the engineering firm, quite quickly, but also quietly. While being fixed added extra precautions to ensure safety and monitor weather, with evacuation plans. Kept secret for 20 years! This is a very interesting case study: note that the engineer did follow regulations, but still did not ensure safety in their design. Thankfully, the flaw was found by the student, and the engineering firm quickly took action to repair it, taking responsibility for the problem. One interesting discussion point here, however, is regarding how it was repaired - in secret! </a:t>
            </a:r>
            <a:endParaRPr lang="en-US" dirty="0"/>
          </a:p>
          <a:p>
            <a:endParaRPr lang="en-US" dirty="0">
              <a:solidFill>
                <a:srgbClr val="FF0000"/>
              </a:solidFill>
            </a:endParaRPr>
          </a:p>
          <a:p>
            <a:r>
              <a:rPr dirty="0">
                <a:solidFill>
                  <a:srgbClr val="FF0000"/>
                </a:solidFill>
              </a:rPr>
              <a:t>Do you think that this design flaw should have been made immediately public?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hape 174"/>
          <p:cNvSpPr>
            <a:spLocks noGrp="1" noRot="1" noChangeAspect="1"/>
          </p:cNvSpPr>
          <p:nvPr>
            <p:ph type="sldImg"/>
          </p:nvPr>
        </p:nvSpPr>
        <p:spPr>
          <a:xfrm>
            <a:off x="381000" y="685800"/>
            <a:ext cx="6096000" cy="3429000"/>
          </a:xfrm>
          <a:prstGeom prst="rect">
            <a:avLst/>
          </a:prstGeom>
        </p:spPr>
        <p:txBody>
          <a:bodyPr/>
          <a:lstStyle/>
          <a:p>
            <a:endParaRPr/>
          </a:p>
        </p:txBody>
      </p:sp>
      <p:sp>
        <p:nvSpPr>
          <p:cNvPr id="175" name="Shape 175"/>
          <p:cNvSpPr>
            <a:spLocks noGrp="1"/>
          </p:cNvSpPr>
          <p:nvPr>
            <p:ph type="body" sz="quarter" idx="1"/>
          </p:nvPr>
        </p:nvSpPr>
        <p:spPr>
          <a:prstGeom prst="rect">
            <a:avLst/>
          </a:prstGeom>
        </p:spPr>
        <p:txBody>
          <a:bodyPr/>
          <a:lstStyle/>
          <a:p>
            <a:r>
              <a:rPr dirty="0"/>
              <a:t>Software Engineers are not legally held to any code of ethics, and unlike many other professionals (like lawyers, doctors, and civil engineers), we are not licensed by a professional society who holds us to ethical standards. Nonetheless, the ACM, one of the largest professional societies for computer scientists, has established a code of ethics for software engineers. This code is quite similar to those for professional engineers, and includes as the first tenet, (click) that software engineers should act consistently with the public interest - both doing no harm to the public, and hopefully doing good. </a:t>
            </a:r>
            <a:endParaRPr lang="en-US" dirty="0"/>
          </a:p>
          <a:p>
            <a:endParaRPr lang="en-US" dirty="0"/>
          </a:p>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381000" y="685800"/>
            <a:ext cx="6096000" cy="3429000"/>
          </a:xfrm>
          <a:prstGeom prst="rect">
            <a:avLst/>
          </a:prstGeom>
        </p:spPr>
        <p:txBody>
          <a:bodyPr/>
          <a:lstStyle/>
          <a:p>
            <a:endParaRPr/>
          </a:p>
        </p:txBody>
      </p:sp>
      <p:sp>
        <p:nvSpPr>
          <p:cNvPr id="70" name="Shape 70"/>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know HOW to build some killer features, but that you have the judgement to be able to identify and reject features or products that drive adverse outcomes. </a:t>
            </a:r>
            <a:br>
              <a:rPr lang="en-US" dirty="0"/>
            </a:br>
            <a:br>
              <a:rPr lang="en-US" dirty="0"/>
            </a:br>
            <a:r>
              <a:rPr lang="en-US" dirty="0"/>
              <a:t>It took less than 24 hours for Twitter to corrupt an innocent AI chatbot. Yesterday, Microsoft </a:t>
            </a:r>
            <a:r>
              <a:rPr lang="en-US" dirty="0">
                <a:hlinkClick r:id="rId3"/>
              </a:rPr>
              <a:t>unveiled Tay</a:t>
            </a:r>
            <a:r>
              <a:rPr lang="en-US" dirty="0"/>
              <a:t> — a Twitter bot that the company described as an experiment in "conversational understanding." The more you chat with Tay, said Microsoft, the smarter it gets, learning to engage people through "casual and playful conversation."</a:t>
            </a:r>
          </a:p>
          <a:p>
            <a:r>
              <a:rPr lang="en-US" dirty="0"/>
              <a:t>Unfortunately, the conversations didn't stay playful for long. Pretty soon after Tay launched, people starting tweeting the bot with all sorts of misogynistic, racist, and Donald </a:t>
            </a:r>
            <a:r>
              <a:rPr lang="en-US" dirty="0" err="1"/>
              <a:t>Trumpist</a:t>
            </a:r>
            <a:r>
              <a:rPr lang="en-US" dirty="0"/>
              <a:t> remarks. And Tay — being essentially a robot parrot with an internet connection — started repeating these sentiments back to users, proving correct that old programming adage: flaming garbage pile in, flaming garbage pile out.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hape 76"/>
          <p:cNvSpPr>
            <a:spLocks noGrp="1" noRot="1" noChangeAspect="1"/>
          </p:cNvSpPr>
          <p:nvPr>
            <p:ph type="sldImg"/>
          </p:nvPr>
        </p:nvSpPr>
        <p:spPr>
          <a:xfrm>
            <a:off x="381000" y="685800"/>
            <a:ext cx="6096000" cy="3429000"/>
          </a:xfrm>
          <a:prstGeom prst="rect">
            <a:avLst/>
          </a:prstGeom>
        </p:spPr>
        <p:txBody>
          <a:bodyPr/>
          <a:lstStyle/>
          <a:p>
            <a:endParaRPr/>
          </a:p>
        </p:txBody>
      </p:sp>
      <p:sp>
        <p:nvSpPr>
          <p:cNvPr id="77" name="Shape 77"/>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Being an exceptional engineer means not only know HOW to build some killer features, but that you have the judgement to be able to identify and reject features or products that drive adverse outcomes.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Regardless of your personal ethical philosophy, and whether you think that it was OK or not for these companies to build these applications in these ways, I hope that we can all see a simple business case that argues for avoiding behaviors that will result in the kinds of negative public relations fiascos that these companies faced. Quite often when developing a product, we are faced with the choice of the fast option that provides inequitable outcomes.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Sometimes, making our software equitable simply means an additional set of implementation tasks - like making the dominos app work with a screenreader.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Other times, we may need to seriously examine the systems of inequality that our software is built on: how can we build a system to predict criminal recidivism if we acknowledge that the data that we base these models off of is inherently biased?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381000" y="685800"/>
            <a:ext cx="6096000" cy="3429000"/>
          </a:xfrm>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lvl1pPr marL="685800" indent="-263525">
              <a:lnSpc>
                <a:spcPct val="115000"/>
              </a:lnSpc>
              <a:buClr>
                <a:srgbClr val="000000"/>
              </a:buClr>
              <a:buSzPts val="700"/>
              <a:buFont typeface="Arial"/>
              <a:buChar char="●"/>
              <a:defRPr sz="700">
                <a:latin typeface="Calibri"/>
                <a:ea typeface="Calibri"/>
                <a:cs typeface="Calibri"/>
                <a:sym typeface="Calibri"/>
              </a:defRPr>
            </a:lvl1pPr>
          </a:lstStyle>
          <a:p>
            <a:r>
              <a:t>For Amazon's A.I. system define how you would re-design for the system to follow these A.I. guidelines.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 and cooling.</a:t>
            </a:r>
          </a:p>
        </p:txBody>
      </p:sp>
    </p:spTree>
    <p:extLst>
      <p:ext uri="{BB962C8B-B14F-4D97-AF65-F5344CB8AC3E}">
        <p14:creationId xmlns:p14="http://schemas.microsoft.com/office/powerpoint/2010/main" val="3288489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11/13/2023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11/13/2023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11/13/2023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11/13/2023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11/13/2023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11/13/2023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11/13/2023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11/13/2023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11/13/2023</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11" name="Title Text"/>
          <p:cNvSpPr txBox="1">
            <a:spLocks noGrp="1"/>
          </p:cNvSpPr>
          <p:nvPr>
            <p:ph type="title"/>
          </p:nvPr>
        </p:nvSpPr>
        <p:spPr>
          <a:prstGeom prst="rect">
            <a:avLst/>
          </a:prstGeom>
        </p:spPr>
        <p:txBody>
          <a:bodyPr/>
          <a:lstStyle/>
          <a:p>
            <a:r>
              <a:t>Title Text</a:t>
            </a: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 name="Title Text"/>
          <p:cNvSpPr txBox="1">
            <a:spLocks noGrp="1"/>
          </p:cNvSpPr>
          <p:nvPr>
            <p:ph type="title"/>
          </p:nvPr>
        </p:nvSpPr>
        <p:spPr>
          <a:xfrm>
            <a:off x="508502" y="-941265"/>
            <a:ext cx="23947382" cy="2651127"/>
          </a:xfrm>
          <a:prstGeom prst="rect">
            <a:avLst/>
          </a:prstGeom>
        </p:spPr>
        <p:txBody>
          <a:bodyPr lIns="91439" tIns="91439" rIns="91439" bIns="91439" anchor="b"/>
          <a:lstStyle>
            <a:lvl1pPr defTabSz="1828800">
              <a:lnSpc>
                <a:spcPct val="90000"/>
              </a:lnSpc>
              <a:defRPr sz="8400">
                <a:solidFill>
                  <a:srgbClr val="0070C0"/>
                </a:solidFill>
                <a:latin typeface="Verdana"/>
                <a:ea typeface="Verdana"/>
                <a:cs typeface="Verdana"/>
                <a:sym typeface="Verdana"/>
              </a:defRPr>
            </a:lvl1pPr>
          </a:lstStyle>
          <a:p>
            <a:r>
              <a:t>Title Text</a:t>
            </a:r>
          </a:p>
        </p:txBody>
      </p:sp>
      <p:sp>
        <p:nvSpPr>
          <p:cNvPr id="20" name="Body Level One…"/>
          <p:cNvSpPr txBox="1">
            <a:spLocks noGrp="1"/>
          </p:cNvSpPr>
          <p:nvPr>
            <p:ph type="body" idx="1"/>
          </p:nvPr>
        </p:nvSpPr>
        <p:spPr>
          <a:xfrm>
            <a:off x="671465" y="1886743"/>
            <a:ext cx="23392404" cy="11035111"/>
          </a:xfrm>
          <a:prstGeom prst="rect">
            <a:avLst/>
          </a:prstGeom>
        </p:spPr>
        <p:txBody>
          <a:bodyPr lIns="91439" tIns="91439" rIns="91439" bIns="91439"/>
          <a:lstStyle>
            <a:lvl1pPr marL="0" indent="0" defTabSz="1828800">
              <a:spcBef>
                <a:spcPts val="2000"/>
              </a:spcBef>
              <a:buClrTx/>
              <a:buSzTx/>
              <a:buFontTx/>
              <a:buNone/>
              <a:defRPr sz="5000"/>
            </a:lvl1pPr>
            <a:lvl2pPr marL="889000" indent="-609600" defTabSz="1828800">
              <a:lnSpc>
                <a:spcPct val="100000"/>
              </a:lnSpc>
              <a:spcBef>
                <a:spcPts val="2000"/>
              </a:spcBef>
              <a:buClrTx/>
              <a:buSzPct val="84000"/>
              <a:buFont typeface="Arial"/>
              <a:buChar char="๏"/>
              <a:defRPr sz="5000"/>
            </a:lvl2pPr>
            <a:lvl3pPr marL="1507066" indent="-592666" defTabSz="1828800">
              <a:lnSpc>
                <a:spcPct val="100000"/>
              </a:lnSpc>
              <a:spcBef>
                <a:spcPts val="2000"/>
              </a:spcBef>
              <a:buClrTx/>
              <a:buSzPct val="100000"/>
              <a:buFont typeface="Arial"/>
              <a:defRPr sz="5000"/>
            </a:lvl3pPr>
            <a:lvl4pPr marL="2030118" indent="-658518" defTabSz="1828800">
              <a:lnSpc>
                <a:spcPct val="100000"/>
              </a:lnSpc>
              <a:spcBef>
                <a:spcPts val="2000"/>
              </a:spcBef>
              <a:buClrTx/>
              <a:buSzPct val="100000"/>
              <a:buFont typeface="Arial"/>
              <a:defRPr sz="5000"/>
            </a:lvl4pPr>
            <a:lvl5pPr marL="2487318" indent="-658518" defTabSz="1828800">
              <a:lnSpc>
                <a:spcPct val="100000"/>
              </a:lnSpc>
              <a:spcBef>
                <a:spcPts val="2000"/>
              </a:spcBef>
              <a:buClrTx/>
              <a:buSzPct val="100000"/>
              <a:buFont typeface="Arial"/>
              <a:defRPr sz="5000"/>
            </a:lvl5pPr>
          </a:lstStyle>
          <a:p>
            <a:r>
              <a:t>Body Level One</a:t>
            </a:r>
          </a:p>
          <a:p>
            <a:pPr lvl="1"/>
            <a:r>
              <a:t>Body Level Two</a:t>
            </a:r>
          </a:p>
          <a:p>
            <a:pPr lvl="2"/>
            <a:r>
              <a:t>Body Level Three</a:t>
            </a:r>
          </a:p>
          <a:p>
            <a:pPr lvl="3"/>
            <a:r>
              <a:t>Body Level Four</a:t>
            </a:r>
          </a:p>
          <a:p>
            <a:pPr lvl="4"/>
            <a:r>
              <a:t>Body Level Five</a:t>
            </a:r>
          </a:p>
        </p:txBody>
      </p:sp>
      <p:sp>
        <p:nvSpPr>
          <p:cNvPr id="2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22" name="Straight Connector 7"/>
          <p:cNvSpPr/>
          <p:nvPr/>
        </p:nvSpPr>
        <p:spPr>
          <a:xfrm>
            <a:off x="698625" y="1663058"/>
            <a:ext cx="2298675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629320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11/13/2023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11/13/2023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11/13/2023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11/13/2023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11/13/2023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11/13/2023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11/13/2023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theme" Target="../theme/theme3.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11/13/2023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11/13/2023</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2.png"/><Relationship Id="rId4" Type="http://schemas.openxmlformats.org/officeDocument/2006/relationships/hyperlink" Target="https://arxiv.org/pdf/1906.02243.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nspe.org/resources/ethics/code-ethics" TargetMode="External"/><Relationship Id="rId2" Type="http://schemas.openxmlformats.org/officeDocument/2006/relationships/notesSlide" Target="../notesSlides/notesSlide28.xml"/><Relationship Id="rId1" Type="http://schemas.openxmlformats.org/officeDocument/2006/relationships/slideLayout" Target="../slideLayouts/slideLayout29.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9.xml"/><Relationship Id="rId4" Type="http://schemas.openxmlformats.org/officeDocument/2006/relationships/hyperlink" Target="https://en.wikipedia.org/wiki/Citicorp_Center_engineering_crisi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ethics.acm.org/code-of-ethics/software-engineering-code/" TargetMode="External"/><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www.microsoft.com/en-us/research/uploads/prod/2020/03/Guidelines_summary_image@2x.png" TargetMode="Externa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jpe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1.jpe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wsj.com/articles/SB1000142412788732377720457818939181388153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dirty="0"/>
              <a:t>Adeel Bhutta, Mitch Wand</a:t>
            </a:r>
            <a:r>
              <a:rPr lang="en-US" dirty="0"/>
              <a:t> (with contributions by Christo Wilson)</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3</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AI systems impacts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30980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p:txBody>
          <a:bodyPr/>
          <a:lstStyle/>
          <a:p>
            <a:r>
              <a:rPr lang="en-US" dirty="0"/>
              <a:t>AI programs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12</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36451" y="36458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351976" y="261147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14</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15</a:t>
            </a:fld>
            <a:endParaRPr/>
          </a:p>
        </p:txBody>
      </p:sp>
    </p:spTree>
    <p:extLst>
      <p:ext uri="{BB962C8B-B14F-4D97-AF65-F5344CB8AC3E}">
        <p14:creationId xmlns:p14="http://schemas.microsoft.com/office/powerpoint/2010/main" val="37637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5483-29FF-CEEE-0013-0FC9C366A1BD}"/>
              </a:ext>
            </a:extLst>
          </p:cNvPr>
          <p:cNvSpPr>
            <a:spLocks noGrp="1"/>
          </p:cNvSpPr>
          <p:nvPr>
            <p:ph type="title"/>
          </p:nvPr>
        </p:nvSpPr>
        <p:spPr/>
        <p:txBody>
          <a:bodyPr/>
          <a:lstStyle/>
          <a:p>
            <a:r>
              <a:rPr lang="en-US" dirty="0"/>
              <a:t>This is called </a:t>
            </a:r>
            <a:r>
              <a:rPr lang="en-US" i="1" dirty="0"/>
              <a:t>Value-Sensitive Design</a:t>
            </a:r>
          </a:p>
        </p:txBody>
      </p:sp>
      <p:sp>
        <p:nvSpPr>
          <p:cNvPr id="3" name="Content Placeholder 2">
            <a:extLst>
              <a:ext uri="{FF2B5EF4-FFF2-40B4-BE49-F238E27FC236}">
                <a16:creationId xmlns:a16="http://schemas.microsoft.com/office/drawing/2014/main" id="{334B5BEB-EEE8-B71B-19F2-1EA99261BF7D}"/>
              </a:ext>
            </a:extLst>
          </p:cNvPr>
          <p:cNvSpPr>
            <a:spLocks noGrp="1"/>
          </p:cNvSpPr>
          <p:nvPr>
            <p:ph idx="1"/>
          </p:nvPr>
        </p:nvSpPr>
        <p:spPr/>
        <p:txBody>
          <a:bodyPr/>
          <a:lstStyle/>
          <a:p>
            <a:r>
              <a:rPr lang="en-US" dirty="0"/>
              <a:t>An approach championed by some folks at the University of Washington</a:t>
            </a:r>
          </a:p>
          <a:p>
            <a:r>
              <a:rPr lang="en-US" dirty="0"/>
              <a:t>The next few slides are adapted from the ones at vsd.ccs.neu.edu (Thank you, Christo Wilson and your collaborators).</a:t>
            </a:r>
          </a:p>
          <a:p>
            <a:r>
              <a:rPr lang="en-US" dirty="0"/>
              <a:t>More resources linked on the module page.</a:t>
            </a:r>
          </a:p>
        </p:txBody>
      </p:sp>
      <p:sp>
        <p:nvSpPr>
          <p:cNvPr id="4" name="Slide Number Placeholder 3">
            <a:extLst>
              <a:ext uri="{FF2B5EF4-FFF2-40B4-BE49-F238E27FC236}">
                <a16:creationId xmlns:a16="http://schemas.microsoft.com/office/drawing/2014/main" id="{A7737D3E-FA19-6EBF-52ED-0A27919D0413}"/>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364619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hard choices 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740641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287054267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extLst>
      <p:ext uri="{BB962C8B-B14F-4D97-AF65-F5344CB8AC3E}">
        <p14:creationId xmlns:p14="http://schemas.microsoft.com/office/powerpoint/2010/main" val="19785520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spTree>
    <p:extLst>
      <p:ext uri="{BB962C8B-B14F-4D97-AF65-F5344CB8AC3E}">
        <p14:creationId xmlns:p14="http://schemas.microsoft.com/office/powerpoint/2010/main" val="24315725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92F0-BD2E-FF03-FF6D-724F313EA620}"/>
              </a:ext>
            </a:extLst>
          </p:cNvPr>
          <p:cNvSpPr>
            <a:spLocks noGrp="1"/>
          </p:cNvSpPr>
          <p:nvPr>
            <p:ph type="title"/>
          </p:nvPr>
        </p:nvSpPr>
        <p:spPr/>
        <p:txBody>
          <a:bodyPr/>
          <a:lstStyle/>
          <a:p>
            <a:r>
              <a:rPr lang="en-US" dirty="0"/>
              <a:t>After this point are the old slides</a:t>
            </a:r>
          </a:p>
        </p:txBody>
      </p:sp>
      <p:sp>
        <p:nvSpPr>
          <p:cNvPr id="3" name="Content Placeholder 2">
            <a:extLst>
              <a:ext uri="{FF2B5EF4-FFF2-40B4-BE49-F238E27FC236}">
                <a16:creationId xmlns:a16="http://schemas.microsoft.com/office/drawing/2014/main" id="{10C764B3-30C7-61CB-FD86-B587C779110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84FADF-2BCB-69FF-2657-68A6FAB48D88}"/>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2042129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ode of Ethics"/>
          <p:cNvSpPr txBox="1">
            <a:spLocks noGrp="1"/>
          </p:cNvSpPr>
          <p:nvPr>
            <p:ph type="title"/>
          </p:nvPr>
        </p:nvSpPr>
        <p:spPr>
          <a:xfrm>
            <a:off x="1141921" y="341800"/>
            <a:ext cx="21971005" cy="2106469"/>
          </a:xfrm>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endParaRPr sz="8400" dirty="0">
              <a:solidFill>
                <a:srgbClr val="0070C0"/>
              </a:solidFill>
              <a:latin typeface="Verdana" panose="020B0604030504040204" pitchFamily="34" charset="0"/>
              <a:ea typeface="Verdana" panose="020B0604030504040204" pitchFamily="34" charset="0"/>
            </a:endParaRPr>
          </a:p>
        </p:txBody>
      </p:sp>
      <p:sp>
        <p:nvSpPr>
          <p:cNvPr id="140" name="Professional Engine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Professional Engineers</a:t>
            </a:r>
          </a:p>
        </p:txBody>
      </p:sp>
      <p:sp>
        <p:nvSpPr>
          <p:cNvPr id="141" name="Engineers, in the fulfillment of their professional duties, shall:…"/>
          <p:cNvSpPr txBox="1"/>
          <p:nvPr/>
        </p:nvSpPr>
        <p:spPr>
          <a:xfrm>
            <a:off x="725607" y="3674641"/>
            <a:ext cx="15572239" cy="5642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defTabSz="457200">
              <a:defRPr sz="3900">
                <a:solidFill>
                  <a:srgbClr val="000000"/>
                </a:solidFill>
              </a:defRPr>
            </a:pPr>
            <a:r>
              <a:rPr sz="4000" dirty="0"/>
              <a:t>Engineers, in the fulfillment of their professional duties, shall:</a:t>
            </a:r>
          </a:p>
          <a:p>
            <a:pPr marL="457200" indent="-317500" algn="l" defTabSz="457200">
              <a:buClr>
                <a:srgbClr val="595959"/>
              </a:buClr>
              <a:buSzPct val="100000"/>
              <a:buFont typeface="Helvetica"/>
              <a:buAutoNum type="arabicPeriod"/>
              <a:defRPr sz="3900">
                <a:solidFill>
                  <a:srgbClr val="000000"/>
                </a:solidFill>
              </a:defRPr>
            </a:pPr>
            <a:r>
              <a:rPr sz="4000" dirty="0"/>
              <a:t>Hold paramount the safety, health, and welfare of the public.</a:t>
            </a:r>
          </a:p>
          <a:p>
            <a:pPr marL="457200" indent="-317500" algn="l" defTabSz="457200">
              <a:buClr>
                <a:srgbClr val="595959"/>
              </a:buClr>
              <a:buSzPct val="100000"/>
              <a:buFont typeface="Helvetica"/>
              <a:buAutoNum type="arabicPeriod"/>
              <a:defRPr sz="3900">
                <a:solidFill>
                  <a:srgbClr val="000000"/>
                </a:solidFill>
              </a:defRPr>
            </a:pPr>
            <a:r>
              <a:rPr sz="4000" dirty="0"/>
              <a:t>Perform services only in areas of their competence.</a:t>
            </a:r>
          </a:p>
          <a:p>
            <a:pPr marL="457200" indent="-317500" algn="l" defTabSz="457200">
              <a:buClr>
                <a:srgbClr val="595959"/>
              </a:buClr>
              <a:buSzPct val="100000"/>
              <a:buFont typeface="Helvetica"/>
              <a:buAutoNum type="arabicPeriod"/>
              <a:defRPr sz="3900">
                <a:solidFill>
                  <a:srgbClr val="000000"/>
                </a:solidFill>
              </a:defRPr>
            </a:pPr>
            <a:r>
              <a:rPr sz="4000" dirty="0"/>
              <a:t>Issue public statements only in an objective and truthful manner.</a:t>
            </a:r>
          </a:p>
          <a:p>
            <a:pPr marL="457200" indent="-317500" algn="l" defTabSz="457200">
              <a:buClr>
                <a:srgbClr val="595959"/>
              </a:buClr>
              <a:buSzPct val="100000"/>
              <a:buFont typeface="Helvetica"/>
              <a:buAutoNum type="arabicPeriod"/>
              <a:defRPr sz="3900">
                <a:solidFill>
                  <a:srgbClr val="000000"/>
                </a:solidFill>
              </a:defRPr>
            </a:pPr>
            <a:r>
              <a:rPr sz="4000" dirty="0"/>
              <a:t>Act for each employer or client as faithful agents or trustees.</a:t>
            </a:r>
          </a:p>
          <a:p>
            <a:pPr marL="457200" indent="-317500" algn="l" defTabSz="457200">
              <a:buClr>
                <a:srgbClr val="595959"/>
              </a:buClr>
              <a:buSzPct val="100000"/>
              <a:buFont typeface="Helvetica"/>
              <a:buAutoNum type="arabicPeriod"/>
              <a:defRPr sz="3900">
                <a:solidFill>
                  <a:srgbClr val="000000"/>
                </a:solidFill>
              </a:defRPr>
            </a:pPr>
            <a:r>
              <a:rPr sz="4000" dirty="0"/>
              <a:t>Avoid deceptive acts.</a:t>
            </a:r>
          </a:p>
          <a:p>
            <a:pPr marL="457200" indent="-317500" algn="l" defTabSz="457200">
              <a:buClr>
                <a:srgbClr val="595959"/>
              </a:buClr>
              <a:buSzPct val="100000"/>
              <a:buFont typeface="Helvetica"/>
              <a:buAutoNum type="arabicPeriod"/>
              <a:defRPr sz="3900">
                <a:solidFill>
                  <a:srgbClr val="000000"/>
                </a:solidFill>
              </a:defRPr>
            </a:pPr>
            <a:r>
              <a:rPr sz="4000" dirty="0"/>
              <a:t>Conduct themselves honorably, responsibly, ethically, and lawfully so as to enhance the honor, reputation, and usefulness of the profession.</a:t>
            </a:r>
          </a:p>
        </p:txBody>
      </p:sp>
      <p:sp>
        <p:nvSpPr>
          <p:cNvPr id="142" name="National Society of Professional Engineers - Code of Ethics for Engineers"/>
          <p:cNvSpPr txBox="1"/>
          <p:nvPr/>
        </p:nvSpPr>
        <p:spPr>
          <a:xfrm>
            <a:off x="1141921" y="12907555"/>
            <a:ext cx="10116552" cy="4719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sz="2400" u="sng" dirty="0">
                <a:hlinkClick r:id="rId3"/>
              </a:rPr>
              <a:t>National Society of Professional Engineers - Code of Ethics for Engineers</a:t>
            </a:r>
          </a:p>
        </p:txBody>
      </p:sp>
      <p:pic>
        <p:nvPicPr>
          <p:cNvPr id="143" name="Image" descr="Image"/>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a:xfrm>
            <a:off x="16297847" y="-1"/>
            <a:ext cx="7979507" cy="13716001"/>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rofessional Engineers: Citigroup Center"/>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Professional Engineers: Citigroup Center</a:t>
            </a:r>
          </a:p>
        </p:txBody>
      </p:sp>
      <p:sp>
        <p:nvSpPr>
          <p:cNvPr id="149" name="Design met building code, but did not account for all failure modes…"/>
          <p:cNvSpPr txBox="1">
            <a:spLocks noGrp="1"/>
          </p:cNvSpPr>
          <p:nvPr>
            <p:ph type="body" sz="half" idx="1"/>
          </p:nvPr>
        </p:nvSpPr>
        <p:spPr>
          <a:xfrm>
            <a:off x="869615" y="4057869"/>
            <a:ext cx="8608205" cy="8256012"/>
          </a:xfrm>
          <a:prstGeom prst="rect">
            <a:avLst/>
          </a:prstGeom>
        </p:spPr>
        <p:txBody>
          <a:bodyPr/>
          <a:lstStyle/>
          <a:p>
            <a:r>
              <a:rPr dirty="0"/>
              <a:t>Design met building code, but did </a:t>
            </a:r>
            <a:r>
              <a:rPr i="1" dirty="0"/>
              <a:t>not</a:t>
            </a:r>
            <a:r>
              <a:rPr dirty="0"/>
              <a:t> account for all failure modes</a:t>
            </a:r>
          </a:p>
          <a:p>
            <a:r>
              <a:rPr dirty="0"/>
              <a:t>Last-minute changes to construction increased odds of failure</a:t>
            </a:r>
          </a:p>
          <a:p>
            <a:r>
              <a:rPr dirty="0"/>
              <a:t>Fixed before disaster could strike, but kept a secret for 20 years</a:t>
            </a:r>
          </a:p>
        </p:txBody>
      </p:sp>
      <p:pic>
        <p:nvPicPr>
          <p:cNvPr id="150"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781" y="3236799"/>
            <a:ext cx="14634219" cy="9756146"/>
          </a:xfrm>
          <a:prstGeom prst="rect">
            <a:avLst/>
          </a:prstGeom>
          <a:ln w="12700">
            <a:miter lim="400000"/>
          </a:ln>
        </p:spPr>
      </p:pic>
      <p:sp>
        <p:nvSpPr>
          <p:cNvPr id="151" name="“Citigroup Center” by Tdorante10, Wikimedia commons, CC BY-SA 4.0"/>
          <p:cNvSpPr txBox="1"/>
          <p:nvPr/>
        </p:nvSpPr>
        <p:spPr>
          <a:xfrm>
            <a:off x="12236277" y="13091153"/>
            <a:ext cx="979718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“Citigroup Center” by Tdorante10, Wikimedia commons, CC BY-SA 4.0</a:t>
            </a:r>
          </a:p>
        </p:txBody>
      </p:sp>
      <p:sp>
        <p:nvSpPr>
          <p:cNvPr id="9" name="TextBox 8">
            <a:extLst>
              <a:ext uri="{FF2B5EF4-FFF2-40B4-BE49-F238E27FC236}">
                <a16:creationId xmlns:a16="http://schemas.microsoft.com/office/drawing/2014/main" id="{CEB5B60A-36DF-4C6A-8E94-27A35199C600}"/>
              </a:ext>
            </a:extLst>
          </p:cNvPr>
          <p:cNvSpPr txBox="1"/>
          <p:nvPr/>
        </p:nvSpPr>
        <p:spPr>
          <a:xfrm>
            <a:off x="1679189" y="12739469"/>
            <a:ext cx="12220832"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000" dirty="0">
                <a:hlinkClick r:id="rId4"/>
              </a:rPr>
              <a:t>https://en.wikipedia.org/wiki/Citicorp_Center_engineering_crisis</a:t>
            </a:r>
            <a:r>
              <a:rPr lang="en-US" sz="2000" dirty="0"/>
              <a:t> </a:t>
            </a:r>
          </a:p>
        </p:txBody>
      </p:sp>
      <p:sp>
        <p:nvSpPr>
          <p:cNvPr id="3" name="Title 2">
            <a:extLst>
              <a:ext uri="{FF2B5EF4-FFF2-40B4-BE49-F238E27FC236}">
                <a16:creationId xmlns:a16="http://schemas.microsoft.com/office/drawing/2014/main" id="{1CAADF21-1217-B44C-9BA3-D7B1B84D637F}"/>
              </a:ext>
            </a:extLst>
          </p:cNvPr>
          <p:cNvSpPr>
            <a:spLocks noGrp="1"/>
          </p:cNvSpPr>
          <p:nvPr>
            <p:ph type="title"/>
          </p:nvPr>
        </p:nvSpPr>
        <p:spPr>
          <a:xfrm>
            <a:off x="1206495" y="313910"/>
            <a:ext cx="21971005" cy="2324100"/>
          </a:xfr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Code of Ethics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ode of Ethics"/>
          <p:cNvSpPr txBox="1">
            <a:spLocks noGrp="1"/>
          </p:cNvSpPr>
          <p:nvPr>
            <p:ph type="title"/>
          </p:nvPr>
        </p:nvSpPr>
        <p:spPr>
          <a:prstGeom prst="rect">
            <a:avLst/>
          </a:prstGeom>
        </p:spPr>
        <p:txBody>
          <a:bodyPr/>
          <a:lstStyle/>
          <a:p>
            <a:r>
              <a:t>Code of Ethics</a:t>
            </a:r>
          </a:p>
        </p:txBody>
      </p:sp>
      <p:sp>
        <p:nvSpPr>
          <p:cNvPr id="166" name="ACM’s Code of Ethics Software Engineers"/>
          <p:cNvSpPr txBox="1">
            <a:spLocks noGrp="1"/>
          </p:cNvSpPr>
          <p:nvPr>
            <p:ph type="body" idx="21"/>
          </p:nvPr>
        </p:nvSpPr>
        <p:spPr>
          <a:xfrm>
            <a:off x="1012316" y="898413"/>
            <a:ext cx="22473326" cy="124320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r>
              <a:rPr sz="8400" b="0" dirty="0">
                <a:solidFill>
                  <a:srgbClr val="0070C0"/>
                </a:solidFill>
                <a:latin typeface="Verdana" panose="020B0604030504040204" pitchFamily="34" charset="0"/>
                <a:ea typeface="Verdana" panose="020B0604030504040204" pitchFamily="34" charset="0"/>
              </a:rPr>
              <a:t>ACM’s Code of Ethics Software Engineers</a:t>
            </a:r>
          </a:p>
        </p:txBody>
      </p:sp>
      <p:sp>
        <p:nvSpPr>
          <p:cNvPr id="167" name="1. PUBLIC – Software engineers shall act consistently with the public interest.…"/>
          <p:cNvSpPr txBox="1">
            <a:spLocks noGrp="1"/>
          </p:cNvSpPr>
          <p:nvPr>
            <p:ph type="body" idx="1"/>
          </p:nvPr>
        </p:nvSpPr>
        <p:spPr>
          <a:prstGeom prst="rect">
            <a:avLst/>
          </a:prstGeom>
        </p:spPr>
        <p:txBody>
          <a:bodyPr>
            <a:normAutofit/>
          </a:bodyPr>
          <a:lstStyle/>
          <a:p>
            <a:pPr marL="0" indent="0" defTabSz="1560536">
              <a:spcBef>
                <a:spcPts val="2800"/>
              </a:spcBef>
              <a:buSzTx/>
              <a:buNone/>
              <a:defRPr sz="3072"/>
            </a:pPr>
            <a:r>
              <a:rPr sz="3200" dirty="0"/>
              <a:t>1. PUBLIC – Software engineers shall act consistently with the public interest.</a:t>
            </a:r>
          </a:p>
          <a:p>
            <a:pPr marL="0" indent="0" defTabSz="1560536">
              <a:spcBef>
                <a:spcPts val="2800"/>
              </a:spcBef>
              <a:buSzTx/>
              <a:buNone/>
              <a:defRPr sz="3072"/>
            </a:pPr>
            <a:r>
              <a:rPr sz="3200" dirty="0"/>
              <a:t>2. CLIENT AND EMPLOYER – Software engineers shall act in a manner that is in the best interests of their client and employer consistent with the public interest.</a:t>
            </a:r>
          </a:p>
          <a:p>
            <a:pPr marL="0" indent="0" defTabSz="1560536">
              <a:spcBef>
                <a:spcPts val="2800"/>
              </a:spcBef>
              <a:buSzTx/>
              <a:buNone/>
              <a:defRPr sz="3072"/>
            </a:pPr>
            <a:r>
              <a:rPr sz="3200" dirty="0"/>
              <a:t>3. PRODUCT – Software engineers shall ensure that their products and related modifications meet the highest professional standards possible.</a:t>
            </a:r>
          </a:p>
          <a:p>
            <a:pPr marL="0" indent="0" defTabSz="1560536">
              <a:spcBef>
                <a:spcPts val="2800"/>
              </a:spcBef>
              <a:buSzTx/>
              <a:buNone/>
              <a:defRPr sz="3072"/>
            </a:pPr>
            <a:r>
              <a:rPr sz="3200" dirty="0"/>
              <a:t>4. JUDGMENT – Software engineers shall maintain integrity and independence in their professional judgment.</a:t>
            </a:r>
          </a:p>
          <a:p>
            <a:pPr marL="0" indent="0" defTabSz="1560536">
              <a:spcBef>
                <a:spcPts val="2800"/>
              </a:spcBef>
              <a:buSzTx/>
              <a:buNone/>
              <a:defRPr sz="3072"/>
            </a:pPr>
            <a:r>
              <a:rPr sz="3200" dirty="0"/>
              <a:t>5. MANAGEMENT – Software engineering managers and leaders shall subscribe to and promote an ethical approach to the management of software development and maintenance.</a:t>
            </a:r>
          </a:p>
          <a:p>
            <a:pPr marL="0" indent="0" defTabSz="1560536">
              <a:spcBef>
                <a:spcPts val="2800"/>
              </a:spcBef>
              <a:buSzTx/>
              <a:buNone/>
              <a:defRPr sz="3072"/>
            </a:pPr>
            <a:r>
              <a:rPr sz="3200" dirty="0"/>
              <a:t>6. PROFESSION – Software engineers shall advance the integrity and reputation of the profession consistent with the public interest.</a:t>
            </a:r>
          </a:p>
          <a:p>
            <a:pPr marL="0" indent="0" defTabSz="1560536">
              <a:spcBef>
                <a:spcPts val="2800"/>
              </a:spcBef>
              <a:buSzTx/>
              <a:buNone/>
              <a:defRPr sz="3072"/>
            </a:pPr>
            <a:r>
              <a:rPr sz="3200" dirty="0"/>
              <a:t>7. COLLEAGUES – Software engineers shall be fair to and supportive of their colleagues.</a:t>
            </a:r>
          </a:p>
          <a:p>
            <a:pPr marL="0" indent="0" defTabSz="1560536">
              <a:spcBef>
                <a:spcPts val="2800"/>
              </a:spcBef>
              <a:buSzTx/>
              <a:buNone/>
              <a:defRPr sz="3072"/>
            </a:pPr>
            <a:r>
              <a:rPr sz="3200" dirty="0"/>
              <a:t>8. SELF – Software engineers shall participate in lifelong learning regarding the practice of their profession and shall promote an ethical approach to the practice of the profession.</a:t>
            </a:r>
          </a:p>
        </p:txBody>
      </p:sp>
      <p:sp>
        <p:nvSpPr>
          <p:cNvPr id="173" name="1. PUBLIC – Software engineers shall act consistently with the public interest."/>
          <p:cNvSpPr txBox="1"/>
          <p:nvPr/>
        </p:nvSpPr>
        <p:spPr>
          <a:xfrm>
            <a:off x="1384527" y="5314354"/>
            <a:ext cx="21226578" cy="2033149"/>
          </a:xfrm>
          <a:prstGeom prst="rect">
            <a:avLst/>
          </a:prstGeom>
          <a:solidFill>
            <a:srgbClr val="FFFF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r>
              <a:rPr dirty="0"/>
              <a:t>1. PUBLIC – Software engineers shall act consistently with the public interest.</a:t>
            </a:r>
          </a:p>
        </p:txBody>
      </p:sp>
      <p:sp>
        <p:nvSpPr>
          <p:cNvPr id="168" name="https://ethics.acm.org/code-of-ethics/software-engineering-code/"/>
          <p:cNvSpPr txBox="1"/>
          <p:nvPr/>
        </p:nvSpPr>
        <p:spPr>
          <a:xfrm>
            <a:off x="7696929" y="12637021"/>
            <a:ext cx="7391447"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3"/>
              </a:defRPr>
            </a:lvl1pPr>
          </a:lstStyle>
          <a:p>
            <a:pPr>
              <a:defRPr u="none"/>
            </a:pPr>
            <a:r>
              <a:rPr sz="2000" u="sng" dirty="0">
                <a:hlinkClick r:id="rId3"/>
              </a:rPr>
              <a:t>https://ethics.acm.org/code-of-ethics/software-engineering-code/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par>
                          <p:cTn id="7" fill="hold">
                            <p:stCondLst>
                              <p:cond delay="0"/>
                            </p:stCondLst>
                            <p:childTnLst>
                              <p:par>
                                <p:cTn id="8" presetID="9" presetClass="emph" fill="hold" grpId="0" nodeType="afterEffect">
                                  <p:stCondLst>
                                    <p:cond delay="0"/>
                                  </p:stCondLst>
                                  <p:childTnLst>
                                    <p:set>
                                      <p:cBhvr>
                                        <p:cTn id="9" dur="indefinite" fill="hold"/>
                                        <p:tgtEl>
                                          <p:spTgt spid="167"/>
                                        </p:tgtEl>
                                        <p:attrNameLst>
                                          <p:attrName>style.opacity</p:attrName>
                                        </p:attrNameLst>
                                      </p:cBhvr>
                                      <p:to>
                                        <p:strVal val="0.50"/>
                                      </p:to>
                                    </p:set>
                                    <p:animEffect filter="image" prLst="opacity: 0.50; ">
                                      <p:cBhvr>
                                        <p:cTn id="10" dur="indefinite" fill="hold"/>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advAuto="0"/>
      <p:bldP spid="173"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Google Shape;85;p4"/>
          <p:cNvSpPr txBox="1">
            <a:spLocks noGrp="1"/>
          </p:cNvSpPr>
          <p:nvPr>
            <p:ph type="title"/>
          </p:nvPr>
        </p:nvSpPr>
        <p:spPr>
          <a:prstGeom prst="rect">
            <a:avLst/>
          </a:prstGeom>
        </p:spPr>
        <p:txBody>
          <a:bodyPr/>
          <a:lstStyle/>
          <a:p>
            <a:r>
              <a:t>Recognize inequities in your software</a:t>
            </a:r>
          </a:p>
        </p:txBody>
      </p:sp>
      <p:sp>
        <p:nvSpPr>
          <p:cNvPr id="66" name="Good engineers understand how products can be weaponized to create harms in certain groups…"/>
          <p:cNvSpPr txBox="1">
            <a:spLocks noGrp="1"/>
          </p:cNvSpPr>
          <p:nvPr>
            <p:ph type="body" idx="1"/>
          </p:nvPr>
        </p:nvSpPr>
        <p:spPr>
          <a:prstGeom prst="rect">
            <a:avLst/>
          </a:prstGeom>
        </p:spPr>
        <p:txBody>
          <a:bodyPr/>
          <a:lstStyle/>
          <a:p>
            <a:pPr lvl="1"/>
            <a:r>
              <a:t>Good engineers understand how products can be weaponized to create harms in certain groups</a:t>
            </a:r>
          </a:p>
          <a:p>
            <a:pPr lvl="1"/>
            <a:r>
              <a:t>Microsoft failed with a chatbot that picked up the behavior people used…</a:t>
            </a:r>
          </a:p>
          <a:p>
            <a:pPr lvl="1"/>
            <a:r>
              <a:t>…they taught Tay to use offensive and racist language attacking jews</a:t>
            </a:r>
          </a:p>
          <a:p>
            <a:endParaRPr/>
          </a:p>
        </p:txBody>
      </p:sp>
      <p:sp>
        <p:nvSpPr>
          <p:cNvPr id="67"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pic>
        <p:nvPicPr>
          <p:cNvPr id="68" name="Google Shape;95;g15e7e72aa08_0_18" descr="Google Shape;95;g15e7e72aa08_0_18"/>
          <p:cNvPicPr>
            <a:picLocks noChangeAspect="1"/>
          </p:cNvPicPr>
          <p:nvPr/>
        </p:nvPicPr>
        <p:blipFill>
          <a:blip r:embed="rId3"/>
          <a:srcRect t="26540" b="17051"/>
          <a:stretch>
            <a:fillRect/>
          </a:stretch>
        </p:blipFill>
        <p:spPr>
          <a:xfrm>
            <a:off x="593557" y="5550467"/>
            <a:ext cx="23196885" cy="8165533"/>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Google Shape;85;p4"/>
          <p:cNvSpPr txBox="1">
            <a:spLocks noGrp="1"/>
          </p:cNvSpPr>
          <p:nvPr>
            <p:ph type="title"/>
          </p:nvPr>
        </p:nvSpPr>
        <p:spPr>
          <a:prstGeom prst="rect">
            <a:avLst/>
          </a:prstGeom>
        </p:spPr>
        <p:txBody>
          <a:bodyPr/>
          <a:lstStyle/>
          <a:p>
            <a:r>
              <a:t>Recognize inequities in your software</a:t>
            </a:r>
          </a:p>
        </p:txBody>
      </p:sp>
      <p:sp>
        <p:nvSpPr>
          <p:cNvPr id="73" name="Good engineers understand how products can be weaponized……"/>
          <p:cNvSpPr txBox="1">
            <a:spLocks noGrp="1"/>
          </p:cNvSpPr>
          <p:nvPr>
            <p:ph type="body" idx="1"/>
          </p:nvPr>
        </p:nvSpPr>
        <p:spPr>
          <a:prstGeom prst="rect">
            <a:avLst/>
          </a:prstGeom>
        </p:spPr>
        <p:txBody>
          <a:bodyPr/>
          <a:lstStyle/>
          <a:p>
            <a:pPr lvl="1"/>
            <a:r>
              <a:t>Good engineers understand how products can be weaponized…</a:t>
            </a:r>
          </a:p>
          <a:p>
            <a:pPr lvl="1"/>
            <a:r>
              <a:t>Amazon failed with their AI hiring software…</a:t>
            </a:r>
          </a:p>
          <a:p>
            <a:pPr lvl="1"/>
            <a:r>
              <a:t>…it used 10 years of resumes to learn who should be hired</a:t>
            </a:r>
          </a:p>
          <a:p>
            <a:pPr lvl="1"/>
            <a:r>
              <a:t>…it learned to automatically reject the resumes of women</a:t>
            </a:r>
          </a:p>
          <a:p>
            <a:pPr lvl="1"/>
            <a:endParaRPr/>
          </a:p>
          <a:p>
            <a:endParaRPr/>
          </a:p>
        </p:txBody>
      </p:sp>
      <p:sp>
        <p:nvSpPr>
          <p:cNvPr id="74"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75" name="Google Shape;105;g15e7e72aa08_0_36" descr="Google Shape;105;g15e7e72aa08_0_36"/>
          <p:cNvPicPr>
            <a:picLocks noChangeAspect="1"/>
          </p:cNvPicPr>
          <p:nvPr/>
        </p:nvPicPr>
        <p:blipFill>
          <a:blip r:embed="rId3"/>
          <a:srcRect b="22480"/>
          <a:stretch>
            <a:fillRect/>
          </a:stretch>
        </p:blipFill>
        <p:spPr>
          <a:xfrm>
            <a:off x="-19050" y="6751266"/>
            <a:ext cx="24422249" cy="5768327"/>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Google Shape;167;p11"/>
          <p:cNvSpPr txBox="1">
            <a:spLocks noGrp="1"/>
          </p:cNvSpPr>
          <p:nvPr>
            <p:ph type="title"/>
          </p:nvPr>
        </p:nvSpPr>
        <p:spPr>
          <a:prstGeom prst="rect">
            <a:avLst/>
          </a:prstGeom>
        </p:spPr>
        <p:txBody>
          <a:bodyPr/>
          <a:lstStyle/>
          <a:p>
            <a:r>
              <a:t>Reflecting on these examples</a:t>
            </a:r>
          </a:p>
        </p:txBody>
      </p:sp>
      <p:sp>
        <p:nvSpPr>
          <p:cNvPr id="136" name="Google Shape;168;p11"/>
          <p:cNvSpPr txBox="1">
            <a:spLocks noGrp="1"/>
          </p:cNvSpPr>
          <p:nvPr>
            <p:ph type="body" idx="1"/>
          </p:nvPr>
        </p:nvSpPr>
        <p:spPr>
          <a:prstGeom prst="rect">
            <a:avLst/>
          </a:prstGeom>
        </p:spPr>
        <p:txBody>
          <a:bodyPr/>
          <a:lstStyle/>
          <a:p>
            <a:r>
              <a:t>Personal philosophies and business cases</a:t>
            </a:r>
          </a:p>
        </p:txBody>
      </p:sp>
      <p:sp>
        <p:nvSpPr>
          <p:cNvPr id="1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38</a:t>
            </a:fld>
            <a:endParaRPr/>
          </a:p>
        </p:txBody>
      </p:sp>
      <p:pic>
        <p:nvPicPr>
          <p:cNvPr id="138" name="Google Shape;169;p11" descr="Google Shape;169;p11"/>
          <p:cNvPicPr>
            <a:picLocks noChangeAspect="1"/>
          </p:cNvPicPr>
          <p:nvPr/>
        </p:nvPicPr>
        <p:blipFill>
          <a:blip r:embed="rId3"/>
          <a:srcRect t="17785"/>
          <a:stretch>
            <a:fillRect/>
          </a:stretch>
        </p:blipFill>
        <p:spPr>
          <a:xfrm>
            <a:off x="1480314" y="3250618"/>
            <a:ext cx="10435564" cy="4826003"/>
          </a:xfrm>
          <a:prstGeom prst="rect">
            <a:avLst/>
          </a:prstGeom>
          <a:ln w="12700">
            <a:miter lim="400000"/>
          </a:ln>
        </p:spPr>
      </p:pic>
      <p:pic>
        <p:nvPicPr>
          <p:cNvPr id="139" name="Google Shape;170;p11" descr="Google Shape;170;p11"/>
          <p:cNvPicPr>
            <a:picLocks noChangeAspect="1"/>
          </p:cNvPicPr>
          <p:nvPr/>
        </p:nvPicPr>
        <p:blipFill>
          <a:blip r:embed="rId4"/>
          <a:srcRect t="17212"/>
          <a:stretch>
            <a:fillRect/>
          </a:stretch>
        </p:blipFill>
        <p:spPr>
          <a:xfrm>
            <a:off x="12930358" y="3250619"/>
            <a:ext cx="10363290" cy="4826001"/>
          </a:xfrm>
          <a:prstGeom prst="rect">
            <a:avLst/>
          </a:prstGeom>
          <a:ln w="12700">
            <a:miter lim="400000"/>
          </a:ln>
        </p:spPr>
      </p:pic>
      <p:pic>
        <p:nvPicPr>
          <p:cNvPr id="140" name="Google Shape;171;p11" descr="Google Shape;171;p11"/>
          <p:cNvPicPr>
            <a:picLocks noChangeAspect="1"/>
          </p:cNvPicPr>
          <p:nvPr/>
        </p:nvPicPr>
        <p:blipFill>
          <a:blip r:embed="rId5"/>
          <a:srcRect t="17242"/>
          <a:stretch>
            <a:fillRect/>
          </a:stretch>
        </p:blipFill>
        <p:spPr>
          <a:xfrm>
            <a:off x="1514444" y="8827276"/>
            <a:ext cx="10367146" cy="4826003"/>
          </a:xfrm>
          <a:prstGeom prst="rect">
            <a:avLst/>
          </a:prstGeom>
          <a:ln w="12700">
            <a:miter lim="400000"/>
          </a:ln>
        </p:spPr>
      </p:pic>
      <p:pic>
        <p:nvPicPr>
          <p:cNvPr id="141" name="Google Shape;172;p11" descr="Google Shape;172;p11"/>
          <p:cNvPicPr>
            <a:picLocks noChangeAspect="1"/>
          </p:cNvPicPr>
          <p:nvPr/>
        </p:nvPicPr>
        <p:blipFill>
          <a:blip r:embed="rId6"/>
          <a:srcRect t="17213"/>
          <a:stretch>
            <a:fillRect/>
          </a:stretch>
        </p:blipFill>
        <p:spPr>
          <a:xfrm>
            <a:off x="12930358" y="8827276"/>
            <a:ext cx="10363467" cy="4826002"/>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t>How to mitigate harms in software?</a:t>
            </a:r>
          </a:p>
        </p:txBody>
      </p:sp>
      <p:sp>
        <p:nvSpPr>
          <p:cNvPr id="152" name="Google Shape;185;g15e7e72aa08_0_47"/>
          <p:cNvSpPr txBox="1">
            <a:spLocks noGrp="1"/>
          </p:cNvSpPr>
          <p:nvPr>
            <p:ph type="body" idx="1"/>
          </p:nvPr>
        </p:nvSpPr>
        <p:spPr>
          <a:prstGeom prst="rect">
            <a:avLst/>
          </a:prstGeom>
        </p:spPr>
        <p:txBody>
          <a:bodyPr/>
          <a:lstStyle/>
          <a:p>
            <a:pPr>
              <a:lnSpc>
                <a:spcPct val="100000"/>
              </a:lnSpc>
            </a:pPr>
            <a:r>
              <a:rPr dirty="0"/>
              <a:t>What are you trying to solve?​</a:t>
            </a:r>
          </a:p>
          <a:p>
            <a:pPr lvl="1"/>
            <a:r>
              <a:rPr dirty="0"/>
              <a:t>For every software you create, include a wide range of people to use it</a:t>
            </a:r>
          </a:p>
          <a:p>
            <a:pPr lvl="1"/>
            <a:r>
              <a:rPr dirty="0"/>
              <a:t>Including more people helps detect biases and harms</a:t>
            </a:r>
          </a:p>
          <a:p>
            <a:pPr lvl="1"/>
            <a:r>
              <a:rPr dirty="0"/>
              <a:t>Iterate your software throughout its entire life cycle. </a:t>
            </a:r>
          </a:p>
        </p:txBody>
      </p:sp>
      <p:sp>
        <p:nvSpPr>
          <p:cNvPr id="1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39</a:t>
            </a:fld>
            <a:endParaRPr/>
          </a:p>
        </p:txBody>
      </p:sp>
      <p:pic>
        <p:nvPicPr>
          <p:cNvPr id="154" name="Google Shape;187;g15e7e72aa08_0_47" descr="Google Shape;187;g15e7e72aa08_0_47"/>
          <p:cNvPicPr>
            <a:picLocks noChangeAspect="1"/>
          </p:cNvPicPr>
          <p:nvPr/>
        </p:nvPicPr>
        <p:blipFill>
          <a:blip r:embed="rId2"/>
          <a:stretch>
            <a:fillRect/>
          </a:stretch>
        </p:blipFill>
        <p:spPr>
          <a:xfrm>
            <a:off x="16984087" y="5606027"/>
            <a:ext cx="7471797" cy="7471798"/>
          </a:xfrm>
          <a:prstGeom prst="rect">
            <a:avLst/>
          </a:prstGeom>
          <a:ln w="12700">
            <a:miter lim="400000"/>
          </a:ln>
        </p:spPr>
      </p:pic>
      <p:pic>
        <p:nvPicPr>
          <p:cNvPr id="155" name="Google Shape;188;g15e7e72aa08_0_47" descr="Google Shape;188;g15e7e72aa08_0_47"/>
          <p:cNvPicPr>
            <a:picLocks noChangeAspect="1"/>
          </p:cNvPicPr>
          <p:nvPr/>
        </p:nvPicPr>
        <p:blipFill>
          <a:blip r:embed="rId3"/>
          <a:stretch>
            <a:fillRect/>
          </a:stretch>
        </p:blipFill>
        <p:spPr>
          <a:xfrm>
            <a:off x="12817478" y="6094228"/>
            <a:ext cx="6827626" cy="6827626"/>
          </a:xfrm>
          <a:prstGeom prst="rect">
            <a:avLst/>
          </a:prstGeom>
          <a:ln w="12700">
            <a:miter lim="400000"/>
          </a:ln>
        </p:spPr>
      </p:pic>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r>
              <a:t>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Google Shape;194;g15e7e72aa08_0_60"/>
          <p:cNvSpPr txBox="1">
            <a:spLocks noGrp="1"/>
          </p:cNvSpPr>
          <p:nvPr>
            <p:ph type="title"/>
          </p:nvPr>
        </p:nvSpPr>
        <p:spPr>
          <a:xfrm>
            <a:off x="244049" y="924624"/>
            <a:ext cx="23895902" cy="5228402"/>
          </a:xfrm>
          <a:prstGeom prst="rect">
            <a:avLst/>
          </a:prstGeom>
        </p:spPr>
        <p:txBody>
          <a:bodyPr/>
          <a:lstStyle/>
          <a:p>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2"/>
              </a:defRPr>
            </a:lvl1pPr>
          </a:lstStyle>
          <a:p>
            <a:pPr>
              <a:defRPr>
                <a:solidFill>
                  <a:srgbClr val="000000"/>
                </a:solidFill>
                <a:uFillTx/>
              </a:defRPr>
            </a:pPr>
            <a:r>
              <a:rPr>
                <a:solidFill>
                  <a:srgbClr val="0000FF"/>
                </a:solidFill>
                <a:uFill>
                  <a:solidFill>
                    <a:srgbClr val="0000FF"/>
                  </a:solidFill>
                </a:uFill>
                <a:hlinkClick r:id="rId2"/>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3"/>
          <a:stretch>
            <a:fillRect/>
          </a:stretch>
        </p:blipFill>
        <p:spPr>
          <a:xfrm>
            <a:off x="15417837" y="4275283"/>
            <a:ext cx="8472788" cy="6463217"/>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srcRect l="10739" t="13489"/>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4" name="Google Shape;203;g15e7e72aa08_0_66" descr="Google Shape;203;g15e7e72aa08_0_66"/>
          <p:cNvPicPr>
            <a:picLocks noChangeAspect="1"/>
          </p:cNvPicPr>
          <p:nvPr/>
        </p:nvPicPr>
        <p:blipFill>
          <a:blip r:embed="rId3"/>
          <a:stretch>
            <a:fillRect/>
          </a:stretch>
        </p:blipFill>
        <p:spPr>
          <a:xfrm>
            <a:off x="17529962" y="304800"/>
            <a:ext cx="6854038" cy="52284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stretch>
            <a:fillRect/>
          </a:stretch>
        </p:blipFill>
        <p:spPr>
          <a:xfrm>
            <a:off x="315299" y="286465"/>
            <a:ext cx="23992008" cy="11814852"/>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68" name="Google Shape;210;g15e7e72aa08_0_74" descr="Google Shape;210;g15e7e72aa08_0_74"/>
          <p:cNvPicPr>
            <a:picLocks noChangeAspect="1"/>
          </p:cNvPicPr>
          <p:nvPr/>
        </p:nvPicPr>
        <p:blipFill>
          <a:blip r:embed="rId3"/>
          <a:stretch>
            <a:fillRect/>
          </a:stretch>
        </p:blipFill>
        <p:spPr>
          <a:xfrm>
            <a:off x="21459099" y="11568300"/>
            <a:ext cx="2431525" cy="1854826"/>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stretch>
            <a:fillRect/>
          </a:stretch>
        </p:blipFill>
        <p:spPr>
          <a:xfrm>
            <a:off x="0" y="1476899"/>
            <a:ext cx="24367697" cy="8316914"/>
          </a:xfrm>
          <a:prstGeom prst="rect">
            <a:avLst/>
          </a:prstGeom>
          <a:ln w="12700">
            <a:miter lim="400000"/>
          </a:ln>
        </p:spPr>
      </p:pic>
      <p:pic>
        <p:nvPicPr>
          <p:cNvPr id="171" name="Google Shape;216;g15e7e72aa08_0_82" descr="Google Shape;216;g15e7e72aa08_0_82"/>
          <p:cNvPicPr>
            <a:picLocks noChangeAspect="1"/>
          </p:cNvPicPr>
          <p:nvPr/>
        </p:nvPicPr>
        <p:blipFill>
          <a:blip r:embed="rId3"/>
          <a:stretch>
            <a:fillRect/>
          </a:stretch>
        </p:blipFill>
        <p:spPr>
          <a:xfrm>
            <a:off x="20837650" y="11031349"/>
            <a:ext cx="3199401" cy="244057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srcRect l="68412" t="7320" b="36511"/>
          <a:stretch>
            <a:fillRect/>
          </a:stretch>
        </p:blipFill>
        <p:spPr>
          <a:xfrm>
            <a:off x="242159" y="7024069"/>
            <a:ext cx="10665880" cy="6500813"/>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earning Goals"/>
          <p:cNvSpPr txBox="1">
            <a:spLocks noGrp="1"/>
          </p:cNvSpPr>
          <p:nvPr>
            <p:ph type="title"/>
          </p:nvPr>
        </p:nvSpPr>
        <p:spPr>
          <a:prstGeom prst="rect">
            <a:avLst/>
          </a:prstGeom>
        </p:spPr>
        <p:txBody>
          <a:bodyPr/>
          <a:lstStyle/>
          <a:p>
            <a:r>
              <a:t>Learning Goals</a:t>
            </a:r>
          </a:p>
        </p:txBody>
      </p:sp>
      <p:sp>
        <p:nvSpPr>
          <p:cNvPr id="177" name="By the end of this lesson, you should be able to…"/>
          <p:cNvSpPr txBox="1">
            <a:spLocks noGrp="1"/>
          </p:cNvSpPr>
          <p:nvPr>
            <p:ph type="body" idx="1"/>
          </p:nvPr>
        </p:nvSpPr>
        <p:spPr>
          <a:prstGeom prst="rect">
            <a:avLst/>
          </a:prstGeom>
        </p:spPr>
        <p:txBody>
          <a:bodyPr/>
          <a:lstStyle/>
          <a:p>
            <a:r>
              <a:t>You should now be able to…</a:t>
            </a:r>
          </a:p>
          <a:p>
            <a:pPr lvl="1">
              <a:lnSpc>
                <a:spcPct val="90000"/>
              </a:lnSpc>
            </a:pPr>
            <a:r>
              <a:t>Suggest how software can cause inadvertent harm or amplify inequities</a:t>
            </a:r>
          </a:p>
          <a:p>
            <a:pPr lvl="1">
              <a:lnSpc>
                <a:spcPct val="90000"/>
              </a:lnSpc>
            </a:pPr>
            <a:r>
              <a:t>Explain why software engineers have a role to play in avoiding such harms</a:t>
            </a:r>
          </a:p>
        </p:txBody>
      </p:sp>
      <p:sp>
        <p:nvSpPr>
          <p:cNvPr id="1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Google Shape;227;g15e7e72aa08_0_107"/>
          <p:cNvSpPr txBox="1">
            <a:spLocks noGrp="1"/>
          </p:cNvSpPr>
          <p:nvPr>
            <p:ph type="title"/>
          </p:nvPr>
        </p:nvSpPr>
        <p:spPr>
          <a:prstGeom prst="rect">
            <a:avLst/>
          </a:prstGeom>
        </p:spPr>
        <p:txBody>
          <a:bodyPr/>
          <a:lstStyle/>
          <a:p>
            <a:r>
              <a:t>Exercise</a:t>
            </a:r>
          </a:p>
        </p:txBody>
      </p:sp>
      <p:sp>
        <p:nvSpPr>
          <p:cNvPr id="181" name="Google Shape;228;g15e7e72aa08_0_107"/>
          <p:cNvSpPr txBox="1">
            <a:spLocks noGrp="1"/>
          </p:cNvSpPr>
          <p:nvPr>
            <p:ph type="body" idx="1"/>
          </p:nvPr>
        </p:nvSpPr>
        <p:spPr>
          <a:prstGeom prst="rect">
            <a:avLst/>
          </a:prstGeom>
        </p:spPr>
        <p:txBody>
          <a:bodyPr lIns="50800" tIns="50800" rIns="50800" bIns="50800"/>
          <a:lstStyle>
            <a:lvl1pPr>
              <a:spcBef>
                <a:spcPts val="4500"/>
              </a:spcBef>
              <a:defRPr sz="4800"/>
            </a:lvl1pPr>
          </a:lstStyle>
          <a:p>
            <a:r>
              <a:t>Team up and propose actionable ideas to re-design Amazon’s Hiring Software</a:t>
            </a:r>
          </a:p>
        </p:txBody>
      </p:sp>
      <p:sp>
        <p:nvSpPr>
          <p:cNvPr id="18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a:p>
        </p:txBody>
      </p:sp>
      <p:sp>
        <p:nvSpPr>
          <p:cNvPr id="183" name="Google Shape;229;g15e7e72aa08_0_107"/>
          <p:cNvSpPr txBox="1"/>
          <p:nvPr/>
        </p:nvSpPr>
        <p:spPr>
          <a:xfrm>
            <a:off x="1358900" y="8008958"/>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pic>
        <p:nvPicPr>
          <p:cNvPr id="184" name="Google Shape;230;g15e7e72aa08_0_107" descr="Google Shape;230;g15e7e72aa08_0_107"/>
          <p:cNvPicPr>
            <a:picLocks noChangeAspect="1"/>
          </p:cNvPicPr>
          <p:nvPr/>
        </p:nvPicPr>
        <p:blipFill>
          <a:blip r:embed="rId3"/>
          <a:stretch>
            <a:fillRect/>
          </a:stretch>
        </p:blipFill>
        <p:spPr>
          <a:xfrm>
            <a:off x="138777" y="4464679"/>
            <a:ext cx="24106445" cy="7344933"/>
          </a:xfrm>
          <a:prstGeom prst="rect">
            <a:avLst/>
          </a:prstGeom>
          <a:ln w="12700">
            <a:miter lim="400000"/>
          </a:ln>
        </p:spPr>
      </p:pic>
      <p:sp>
        <p:nvSpPr>
          <p:cNvPr id="185" name="Google Shape;231;g15e7e72aa08_0_107"/>
          <p:cNvSpPr txBox="1"/>
          <p:nvPr/>
        </p:nvSpPr>
        <p:spPr>
          <a:xfrm>
            <a:off x="304800" y="1614683"/>
            <a:ext cx="3000001" cy="38023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24" tIns="91424" rIns="91424" bIns="91424" anchor="ctr">
            <a:spAutoFit/>
          </a:bodyPr>
          <a:lstStyle>
            <a:lvl1pPr>
              <a:defRPr>
                <a:solidFill>
                  <a:srgbClr val="000000"/>
                </a:solidFill>
              </a:defRPr>
            </a:lvl1pPr>
          </a:lstStyle>
          <a:p>
            <a:r>
              <a:t>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6</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43730" y="3088950"/>
            <a:ext cx="13498125" cy="9804524"/>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1954</TotalTime>
  <Words>5569</Words>
  <Application>Microsoft Office PowerPoint</Application>
  <PresentationFormat>Custom</PresentationFormat>
  <Paragraphs>394</Paragraphs>
  <Slides>46</Slides>
  <Notes>34</Notes>
  <HiddenSlides>10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46</vt:i4>
      </vt:variant>
    </vt:vector>
  </HeadingPairs>
  <TitlesOfParts>
    <vt:vector size="56" baseType="lpstr">
      <vt:lpstr>Arial</vt:lpstr>
      <vt:lpstr>Calibri</vt:lpstr>
      <vt:lpstr>Calibri Light</vt:lpstr>
      <vt:lpstr>Helvetica</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Badly-engineered software can kill people</vt:lpstr>
      <vt:lpstr>Algorithmic sentencing can discriminate</vt:lpstr>
      <vt:lpstr>Algorithmic bias can discriminate</vt:lpstr>
      <vt:lpstr>UIs can discriminate against the differently-abled</vt:lpstr>
      <vt:lpstr>Software can help to evade regulation</vt:lpstr>
      <vt:lpstr>Bias is the Default</vt:lpstr>
      <vt:lpstr>Training AI systems impacts climate</vt:lpstr>
      <vt:lpstr>AI programs hallucinate</vt:lpstr>
      <vt:lpstr>Equity and Software</vt:lpstr>
      <vt:lpstr>Recognize inequities in your software</vt:lpstr>
      <vt:lpstr>More than don’t be evil</vt:lpstr>
      <vt:lpstr>An approach: consider human values in the design process.</vt:lpstr>
      <vt:lpstr>This is called Value-Sensitive Design</vt:lpstr>
      <vt:lpstr>Challenges: how to</vt:lpstr>
      <vt:lpstr>Technological Success takes a broader view</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Content Moderation</vt:lpstr>
      <vt:lpstr>Strategies for Addressing Value Tensions</vt:lpstr>
      <vt:lpstr>Practical Tips</vt:lpstr>
      <vt:lpstr>Where does this leave us?</vt:lpstr>
      <vt:lpstr>Review</vt:lpstr>
      <vt:lpstr>After this point are the old slides</vt:lpstr>
      <vt:lpstr>Code of Ethics</vt:lpstr>
      <vt:lpstr>Code of Ethics</vt:lpstr>
      <vt:lpstr>Code of Ethics</vt:lpstr>
      <vt:lpstr>Recognize inequities in your software</vt:lpstr>
      <vt:lpstr>Recognize inequities in your software</vt:lpstr>
      <vt:lpstr>Reflecting on these examples</vt:lpstr>
      <vt:lpstr>How to mitigate harms in software?</vt:lpstr>
      <vt:lpstr>How to write software for people that mitigates harm</vt:lpstr>
      <vt:lpstr>PowerPoint Presentation</vt:lpstr>
      <vt:lpstr>PowerPoint Presentation</vt:lpstr>
      <vt:lpstr>PowerPoint Presentation</vt:lpstr>
      <vt:lpstr>PowerPoint Presentation</vt:lpstr>
      <vt:lpstr>Learning Goals</vt:lpstr>
      <vt:lpstr>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Mitchell Wand</cp:lastModifiedBy>
  <cp:revision>9</cp:revision>
  <dcterms:modified xsi:type="dcterms:W3CDTF">2023-11-14T22:17:38Z</dcterms:modified>
</cp:coreProperties>
</file>